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548640"/>
            <a:ext cx="5486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spc="8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DJAMA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320040" y="173736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Data &amp; Analytics Consultant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20040" y="2423160"/>
            <a:ext cx="2194560" cy="347472"/>
          </a:xfrm>
          <a:prstGeom prst="rect">
            <a:avLst/>
          </a:prstGeom>
          <a:solidFill>
            <a:srgbClr val="1A2830"/>
          </a:solidFill>
          <a:ln w="19050">
            <a:solidFill>
              <a:srgbClr val="1CC7D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242316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Engineering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88920" y="2423160"/>
            <a:ext cx="2194560" cy="347472"/>
          </a:xfrm>
          <a:prstGeom prst="rect">
            <a:avLst/>
          </a:prstGeom>
          <a:solidFill>
            <a:srgbClr val="1A2830"/>
          </a:solidFill>
          <a:ln w="19050">
            <a:solidFill>
              <a:srgbClr val="1CC7D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88920" y="242316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&amp; Insights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257800" y="2423160"/>
            <a:ext cx="2194560" cy="347472"/>
          </a:xfrm>
          <a:prstGeom prst="rect">
            <a:avLst/>
          </a:prstGeom>
          <a:solidFill>
            <a:srgbClr val="1A2830"/>
          </a:solidFill>
          <a:ln w="19050">
            <a:solidFill>
              <a:srgbClr val="1CC7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57800" y="2423160"/>
            <a:ext cx="2194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 &amp; Strategy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0040" y="297180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Jama Rabi  ·  Stockholm, Sweden  ·  Available across Europe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0040" y="32918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djama@ajrabi.com  ·  linkedin.com/in/ajrabi  ·  djama.ajrabi.com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949440" y="45720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10+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6949440" y="10515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Experience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949440" y="15544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6949440" y="2148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Reports @ Securitas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949440" y="26517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</a:t>
            </a:r>
            <a:endParaRPr lang="en-US" sz="4200" dirty="0"/>
          </a:p>
        </p:txBody>
      </p:sp>
      <p:sp>
        <p:nvSpPr>
          <p:cNvPr id="18" name="Text 16"/>
          <p:cNvSpPr/>
          <p:nvPr/>
        </p:nvSpPr>
        <p:spPr>
          <a:xfrm>
            <a:off x="6949440" y="32461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Countries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49440" y="374904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10K+</a:t>
            </a:r>
            <a:endParaRPr lang="en-US" sz="4200" dirty="0"/>
          </a:p>
        </p:txBody>
      </p:sp>
      <p:sp>
        <p:nvSpPr>
          <p:cNvPr id="20" name="Text 18"/>
          <p:cNvSpPr/>
          <p:nvPr/>
        </p:nvSpPr>
        <p:spPr>
          <a:xfrm>
            <a:off x="6949440" y="43434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Users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A0F12"/>
          </a:solidFill>
          <a:ln w="12700">
            <a:solidFill>
              <a:srgbClr val="0A0F1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482803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For Discussion Purposes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Who I Am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49377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I'm A. Jama Rabi (AJ) — a data and analytics consultant with 10+ years of tech consulting experience across the full data development lifecycle. I'm what you'd call a deliberate deep generalist: I bridge the gap between technical execution and business strategy.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4937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background spans analytics engineering, BI development, Agile delivery, and executive-level advisory — meaning I can plug into almost any stage of a data project and add immediate value.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760720" y="548640"/>
            <a:ext cx="3108960" cy="685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870448" y="566928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📍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355080" y="62179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Stockholm · Available across Europe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760720" y="1417320"/>
            <a:ext cx="3108960" cy="685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870448" y="1435608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🌍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55080" y="149047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 years · Multiple industries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760720" y="2286000"/>
            <a:ext cx="3108960" cy="685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870448" y="2304288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🎓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55080" y="235915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MSc Innovation &amp; Entrepreneurship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760720" y="3154680"/>
            <a:ext cx="3108960" cy="685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870448" y="3172968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💬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355080" y="322783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languages spoken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760720" y="4023360"/>
            <a:ext cx="3108960" cy="685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870448" y="4041648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🏢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355080" y="409651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Fortum · Securitas · Essity · McDonald's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 Do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2834640" cy="39776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14400"/>
            <a:ext cx="283464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0241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Engineering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1148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Backend Magic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755648"/>
            <a:ext cx="2560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the invisible systems that make data usable. Source acquisition, validation, quality checks, transformation, model design, pipelines, orchestration, CI/CD, and embedded security.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84048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1737360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37360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84048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4048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Databricks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737360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37360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dbt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84048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Azure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1737360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37360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ADF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84048" y="4233672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84048" y="4233672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DevOps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1737360" y="4233672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37360" y="4233672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ETL/ELT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246120" y="914400"/>
            <a:ext cx="2834640" cy="39776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46120" y="914400"/>
            <a:ext cx="283464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83280" y="10241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&amp; Insights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338328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Data Actionable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3383280" y="1755648"/>
            <a:ext cx="2560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Turning raw numbers into strategic intelligence. Data exploration, KPI design, modelling, dashboarding, advanced analytics, and predictive forecasting — bridging business and technology.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355848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55848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BI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709160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09160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Tableau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355848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55848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DAX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709160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09160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Databricks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355848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355848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Modelling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709160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09160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Forecasting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6217920" y="914400"/>
            <a:ext cx="2834640" cy="39776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217920" y="914400"/>
            <a:ext cx="283464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355080" y="1024128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Advisory &amp; Strategy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6355080" y="14173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Plan, Prepare, Thrive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6355080" y="1755648"/>
            <a:ext cx="2560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Guidance for digital transformation: long-term planning, modernisation roadmaps, governance frameworks, cost optimisation, risk management, and capability building through training.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6327648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327648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Agile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7680960" y="3246120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680960" y="3246120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Scrum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6327648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327648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Governance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7680960" y="3575304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680960" y="3575304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Mgmt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327648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327648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680960" y="3904488"/>
            <a:ext cx="1261872" cy="237744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680960" y="3904488"/>
            <a:ext cx="12618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Roadmapping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457200" y="49194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 Can Help Your Business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6032" y="96012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93192" y="10515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393192" y="147218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 real-time decision-making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93192" y="189280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Tailored Power BI dashboards giving executives instant visibility into sales, costs, and KPIs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96012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37560" y="10515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337560" y="147218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 project delivery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337560" y="189280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Agile workshops, backlog management, and sprint planning to ship BI initiatives faster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44768" y="96012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281928" y="10515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281928" y="147218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Eliminate reporting inefficiencies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281928" y="189280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ETL pipelines replacing manual Excel processes — cutting reporting time dramatically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56032" y="297180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93192" y="30632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393192" y="348386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 global operations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93192" y="390448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Multi-country data feeds unified into standardised reporting systems with consistent definitions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0" y="297180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337560" y="30632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337560" y="348386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 forecasting accuracy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3337560" y="390448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Analytical models combining historical, current, and market data for better prediction reliability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44768" y="2971800"/>
            <a:ext cx="2788920" cy="182880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281928" y="306324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C7D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281928" y="3483864"/>
            <a:ext cx="2514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 BI adoption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6281928" y="3904488"/>
            <a:ext cx="2514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Hands-on training, governance frameworks, and self-service analytics platforms that actually get used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57200" y="49194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Select Projects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6032" y="914400"/>
            <a:ext cx="4206240" cy="19202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914400"/>
            <a:ext cx="73152" cy="192024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058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Fortum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57200" y="13350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Engineer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1618488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Unified multi-vendor service reporting across 3 countries into a single Databricks/Power BI analytical system. Built aggregate models, drill-through dashboards, and data governance documentation.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1261872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61872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Databricks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2066544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066544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BI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2871216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871216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Azure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675888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75888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ADF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4690872" y="914400"/>
            <a:ext cx="4206240" cy="19202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90872" y="914400"/>
            <a:ext cx="73152" cy="192024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10058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Securitas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892040" y="13350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 / Scrum Master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92040" y="1618488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Delivered 32 reports across 12 EU countries in 18 months. Self-service BI platform hit 10,000+ uses in month one. Also led C-Suite executive reporting cockpit and AI prototyping unit.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92040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BI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696712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696712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501384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01384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Agile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7306056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06056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NLP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8110728" y="24871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110728" y="24871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256032" y="2971800"/>
            <a:ext cx="4206240" cy="19202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256032" y="2971800"/>
            <a:ext cx="73152" cy="192024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" y="30632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Essity</a:t>
            </a:r>
            <a:endParaRPr lang="en-US" sz="1700" dirty="0"/>
          </a:p>
        </p:txBody>
      </p:sp>
      <p:sp>
        <p:nvSpPr>
          <p:cNvPr id="38" name="Text 36"/>
          <p:cNvSpPr/>
          <p:nvPr/>
        </p:nvSpPr>
        <p:spPr>
          <a:xfrm>
            <a:off x="457200" y="33924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Senior BI Developer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57200" y="3675888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Standardised logistics reporting across 6 countries by unifying definitions with master data management; built unified analytical models and front-end reports organisation-wide.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57200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57200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Databricks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1261872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261872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SQL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2066544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066544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BI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2871216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871216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MDM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3675888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675888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DevOps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4690872" y="2971800"/>
            <a:ext cx="4206240" cy="192024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4690872" y="2971800"/>
            <a:ext cx="73152" cy="192024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892040" y="30632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McDonald's</a:t>
            </a:r>
            <a:endParaRPr lang="en-US" sz="1700" dirty="0"/>
          </a:p>
        </p:txBody>
      </p:sp>
      <p:sp>
        <p:nvSpPr>
          <p:cNvPr id="53" name="Text 51"/>
          <p:cNvSpPr/>
          <p:nvPr/>
        </p:nvSpPr>
        <p:spPr>
          <a:xfrm>
            <a:off x="4892040" y="33924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A5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Analyst</a:t>
            </a:r>
            <a:endParaRPr lang="en-US" sz="1050" dirty="0"/>
          </a:p>
        </p:txBody>
      </p:sp>
      <p:sp>
        <p:nvSpPr>
          <p:cNvPr id="54" name="Text 52"/>
          <p:cNvSpPr/>
          <p:nvPr/>
        </p:nvSpPr>
        <p:spPr>
          <a:xfrm>
            <a:off x="4892040" y="3675888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Mapped legacy Oracle system dependencies and delivered full decommission plan, risk assessment, and functional requirements for cloud migration.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4892040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892040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Oracle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5696712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696712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Snowflake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6501384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01384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Analysis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7306056" y="4544568"/>
            <a:ext cx="749808" cy="201168"/>
          </a:xfrm>
          <a:prstGeom prst="rect">
            <a:avLst/>
          </a:prstGeom>
          <a:solidFill>
            <a:srgbClr val="1A2E33"/>
          </a:solidFill>
          <a:ln w="9525">
            <a:solidFill>
              <a:srgbClr val="1CC7D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306056" y="4544568"/>
            <a:ext cx="7498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750" dirty="0"/>
          </a:p>
        </p:txBody>
      </p:sp>
      <p:sp>
        <p:nvSpPr>
          <p:cNvPr id="63" name="Text 61"/>
          <p:cNvSpPr/>
          <p:nvPr/>
        </p:nvSpPr>
        <p:spPr>
          <a:xfrm>
            <a:off x="457200" y="49194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Work With Me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56032" y="96012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56032" y="96012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93192" y="109728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 Generalist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93192" y="152704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Full-lifecycle expertise across engineering, analytics, and strategy. One consultant who covers what most teams need two or three specialists for.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96012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96012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109728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Agile &amp; Gentle Leadership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37560" y="152704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Experienced Scrum Master who brings structure without bureaucracy. I build trust with clients and delivery teams simultaneously.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44768" y="96012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44768" y="96012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81928" y="109728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Business-Technical Bridge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81928" y="152704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Fluent in the language of both C-suite and data engineers. I translate strategy into implementation and vice versa — without distortion.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56032" y="292608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56032" y="292608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93192" y="306324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Perspective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93192" y="349300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languages, 4 continents of study and work, and engagements across 12+ EU countries. Cultural fluency that makes international projects smoother.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0" y="292608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0" y="292608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37560" y="306324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 at Scale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37560" y="349300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Delivered 32 reports, a self-service platform used by 10K+ users in month one, and executive reporting for C-suites. Not hypothetical — trackable results.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44768" y="2926080"/>
            <a:ext cx="2788920" cy="181051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44768" y="2926080"/>
            <a:ext cx="278892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81928" y="3063240"/>
            <a:ext cx="2514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Friction to Start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281928" y="3493008"/>
            <a:ext cx="2514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Fully remote, own tooling, no agency overhead. I can be productive within days of contract signing.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57200" y="49194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Clients Say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8412480" cy="117043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00584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987552" y="1051560"/>
            <a:ext cx="6583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 consultant with a pleasant personality, who is knowledgeable, but still driven to learn every day, is well spoken, feels highly responsible for the task at hand and gives &gt;100% every time."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987552" y="1764792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Natascha Bennis-Stolk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120640" y="1783080"/>
            <a:ext cx="3383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 Manager Europe, Securitas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2258568"/>
            <a:ext cx="8412480" cy="117043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57200" y="2304288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987552" y="2350008"/>
            <a:ext cx="6583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"He dives into new scenarios with curiosity and a willingness to connect and bridge people and solutions. He is proactive and solution oriented and a very nice person to work with."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987552" y="3063240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Anna-Carin Johnson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120640" y="3081528"/>
            <a:ext cx="3383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Lead / Account Manager, Sogeti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3557016"/>
            <a:ext cx="8412480" cy="1170432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3602736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8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987552" y="3648456"/>
            <a:ext cx="6583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"AJ Rabi excellently performed the job and had a pragmatic and pedagogical appearance. He was also very easy to work with and had a very professional approach."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987552" y="4361688"/>
            <a:ext cx="4114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Jimmy Nilsson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120640" y="4379976"/>
            <a:ext cx="3383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Senior Data Architect, McDonald's Nordic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57200" y="4892040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testimonials at djama.ajrabi.com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Working Together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749808"/>
            <a:ext cx="1097280" cy="45720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20040" y="914400"/>
            <a:ext cx="384048" cy="384048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144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91440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Needs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128016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Project-based (full SDLC from ideation to delivery) or ad-hoc gap-fill. We align on scope, stage, and suitability.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" y="1901952"/>
            <a:ext cx="384048" cy="384048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190195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19019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2267712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define reporting cadence and channels upfront in an SLA — balancing your visibility with my working autonomy.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2889504"/>
            <a:ext cx="384048" cy="384048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28895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88950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2960" y="3255264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rate negotiated based on scope, type, and duration. Lower fixed rate for defined projects; higher for ad-hoc.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3877056"/>
            <a:ext cx="384048" cy="384048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8770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877056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 + Contract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" y="4242816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agreed terms formalised in a clear contract. Once signed, we start fast.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120640" y="914400"/>
            <a:ext cx="3749040" cy="3931920"/>
          </a:xfrm>
          <a:prstGeom prst="rect">
            <a:avLst/>
          </a:prstGeom>
          <a:solidFill>
            <a:srgbClr val="141C22"/>
          </a:solidFill>
          <a:ln w="12700">
            <a:solidFill>
              <a:srgbClr val="2A3A42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120640" y="914400"/>
            <a:ext cx="3749040" cy="54864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57800" y="1005840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Availability &amp; Location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257800" y="15087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Base: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92240" y="150876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Stockholm, Sweden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57800" y="201168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Availability: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92240" y="201168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Primarily remote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257800" y="251460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Travel: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492240" y="251460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to on-site across Europe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257800" y="301752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type: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92240" y="301752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Project-based or ad-hoc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257800" y="352044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Notice: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492240" y="352044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— typically 1–2 weeks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257800" y="40233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Languages: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492240" y="4023360"/>
            <a:ext cx="2286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6F1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· SV · UR · SO · ES · HI · DE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491947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13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CC7D0"/>
          </a:solidFill>
          <a:ln w="12700">
            <a:solidFill>
              <a:srgbClr val="1CC7D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-457200" y="731520"/>
            <a:ext cx="10058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0" b="1" spc="1200" kern="0" dirty="0">
                <a:solidFill>
                  <a:srgbClr val="141C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DJAMA</a:t>
            </a:r>
            <a:endParaRPr lang="en-US" sz="18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build something.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1874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I'm ready to tackle your next data challenge.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371600" y="2606040"/>
            <a:ext cx="6400800" cy="1234440"/>
          </a:xfrm>
          <a:prstGeom prst="rect">
            <a:avLst/>
          </a:prstGeom>
          <a:solidFill>
            <a:srgbClr val="141C22"/>
          </a:solidFill>
          <a:ln w="19050">
            <a:solidFill>
              <a:srgbClr val="1CC7D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645920" y="2743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djama@ajrabi.com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663440" y="27432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linkedin.com/in/ajrabi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645920" y="3200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djama.ajrabi.com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4663440" y="3200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1CC7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+46 76 266 4371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A0F12"/>
          </a:solidFill>
          <a:ln w="12700">
            <a:solidFill>
              <a:srgbClr val="0A0F1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4828032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B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Stockholm · Berlin · London  ·  Available across Europe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DJAMA – Independent Data &amp; Analytics Consultant</dc:title>
  <dc:subject>PptxGenJS Presentation</dc:subject>
  <dc:creator>A. Jama Rabi</dc:creator>
  <cp:lastModifiedBy>A. Jama Rabi</cp:lastModifiedBy>
  <cp:revision>1</cp:revision>
  <dcterms:created xsi:type="dcterms:W3CDTF">2026-02-18T23:52:16Z</dcterms:created>
  <dcterms:modified xsi:type="dcterms:W3CDTF">2026-02-18T23:52:16Z</dcterms:modified>
</cp:coreProperties>
</file>